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127F1B-2F6E-4480-80EE-1653112D1CFA}"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9C922B-90C1-4732-A7C3-12215D6F2148}" type="slidenum">
              <a:rPr lang="en-US" smtClean="0"/>
              <a:t>‹#›</a:t>
            </a:fld>
            <a:endParaRPr lang="en-US"/>
          </a:p>
        </p:txBody>
      </p:sp>
    </p:spTree>
    <p:extLst>
      <p:ext uri="{BB962C8B-B14F-4D97-AF65-F5344CB8AC3E}">
        <p14:creationId xmlns:p14="http://schemas.microsoft.com/office/powerpoint/2010/main" val="106454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127F1B-2F6E-4480-80EE-1653112D1CFA}"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9C922B-90C1-4732-A7C3-12215D6F2148}" type="slidenum">
              <a:rPr lang="en-US" smtClean="0"/>
              <a:t>‹#›</a:t>
            </a:fld>
            <a:endParaRPr lang="en-US"/>
          </a:p>
        </p:txBody>
      </p:sp>
    </p:spTree>
    <p:extLst>
      <p:ext uri="{BB962C8B-B14F-4D97-AF65-F5344CB8AC3E}">
        <p14:creationId xmlns:p14="http://schemas.microsoft.com/office/powerpoint/2010/main" val="1389675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127F1B-2F6E-4480-80EE-1653112D1CFA}"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9C922B-90C1-4732-A7C3-12215D6F2148}" type="slidenum">
              <a:rPr lang="en-US" smtClean="0"/>
              <a:t>‹#›</a:t>
            </a:fld>
            <a:endParaRPr lang="en-US"/>
          </a:p>
        </p:txBody>
      </p:sp>
    </p:spTree>
    <p:extLst>
      <p:ext uri="{BB962C8B-B14F-4D97-AF65-F5344CB8AC3E}">
        <p14:creationId xmlns:p14="http://schemas.microsoft.com/office/powerpoint/2010/main" val="3867312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127F1B-2F6E-4480-80EE-1653112D1CFA}"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9C922B-90C1-4732-A7C3-12215D6F2148}" type="slidenum">
              <a:rPr lang="en-US" smtClean="0"/>
              <a:t>‹#›</a:t>
            </a:fld>
            <a:endParaRPr lang="en-US"/>
          </a:p>
        </p:txBody>
      </p:sp>
    </p:spTree>
    <p:extLst>
      <p:ext uri="{BB962C8B-B14F-4D97-AF65-F5344CB8AC3E}">
        <p14:creationId xmlns:p14="http://schemas.microsoft.com/office/powerpoint/2010/main" val="208360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127F1B-2F6E-4480-80EE-1653112D1CFA}"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9C922B-90C1-4732-A7C3-12215D6F2148}" type="slidenum">
              <a:rPr lang="en-US" smtClean="0"/>
              <a:t>‹#›</a:t>
            </a:fld>
            <a:endParaRPr lang="en-US"/>
          </a:p>
        </p:txBody>
      </p:sp>
    </p:spTree>
    <p:extLst>
      <p:ext uri="{BB962C8B-B14F-4D97-AF65-F5344CB8AC3E}">
        <p14:creationId xmlns:p14="http://schemas.microsoft.com/office/powerpoint/2010/main" val="1527261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127F1B-2F6E-4480-80EE-1653112D1CFA}"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9C922B-90C1-4732-A7C3-12215D6F2148}" type="slidenum">
              <a:rPr lang="en-US" smtClean="0"/>
              <a:t>‹#›</a:t>
            </a:fld>
            <a:endParaRPr lang="en-US"/>
          </a:p>
        </p:txBody>
      </p:sp>
    </p:spTree>
    <p:extLst>
      <p:ext uri="{BB962C8B-B14F-4D97-AF65-F5344CB8AC3E}">
        <p14:creationId xmlns:p14="http://schemas.microsoft.com/office/powerpoint/2010/main" val="264948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127F1B-2F6E-4480-80EE-1653112D1CFA}" type="datetimeFigureOut">
              <a:rPr lang="en-US" smtClean="0"/>
              <a:t>5/18/2020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9C922B-90C1-4732-A7C3-12215D6F2148}" type="slidenum">
              <a:rPr lang="en-US" smtClean="0"/>
              <a:t>‹#›</a:t>
            </a:fld>
            <a:endParaRPr lang="en-US"/>
          </a:p>
        </p:txBody>
      </p:sp>
    </p:spTree>
    <p:extLst>
      <p:ext uri="{BB962C8B-B14F-4D97-AF65-F5344CB8AC3E}">
        <p14:creationId xmlns:p14="http://schemas.microsoft.com/office/powerpoint/2010/main" val="3722720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127F1B-2F6E-4480-80EE-1653112D1CFA}" type="datetimeFigureOut">
              <a:rPr lang="en-US" smtClean="0"/>
              <a:t>5/18/2020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9C922B-90C1-4732-A7C3-12215D6F2148}" type="slidenum">
              <a:rPr lang="en-US" smtClean="0"/>
              <a:t>‹#›</a:t>
            </a:fld>
            <a:endParaRPr lang="en-US"/>
          </a:p>
        </p:txBody>
      </p:sp>
    </p:spTree>
    <p:extLst>
      <p:ext uri="{BB962C8B-B14F-4D97-AF65-F5344CB8AC3E}">
        <p14:creationId xmlns:p14="http://schemas.microsoft.com/office/powerpoint/2010/main" val="2441836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127F1B-2F6E-4480-80EE-1653112D1CFA}" type="datetimeFigureOut">
              <a:rPr lang="en-US" smtClean="0"/>
              <a:t>5/18/2020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9C922B-90C1-4732-A7C3-12215D6F2148}" type="slidenum">
              <a:rPr lang="en-US" smtClean="0"/>
              <a:t>‹#›</a:t>
            </a:fld>
            <a:endParaRPr lang="en-US"/>
          </a:p>
        </p:txBody>
      </p:sp>
    </p:spTree>
    <p:extLst>
      <p:ext uri="{BB962C8B-B14F-4D97-AF65-F5344CB8AC3E}">
        <p14:creationId xmlns:p14="http://schemas.microsoft.com/office/powerpoint/2010/main" val="1972245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127F1B-2F6E-4480-80EE-1653112D1CFA}"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9C922B-90C1-4732-A7C3-12215D6F2148}" type="slidenum">
              <a:rPr lang="en-US" smtClean="0"/>
              <a:t>‹#›</a:t>
            </a:fld>
            <a:endParaRPr lang="en-US"/>
          </a:p>
        </p:txBody>
      </p:sp>
    </p:spTree>
    <p:extLst>
      <p:ext uri="{BB962C8B-B14F-4D97-AF65-F5344CB8AC3E}">
        <p14:creationId xmlns:p14="http://schemas.microsoft.com/office/powerpoint/2010/main" val="993699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127F1B-2F6E-4480-80EE-1653112D1CFA}"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9C922B-90C1-4732-A7C3-12215D6F2148}" type="slidenum">
              <a:rPr lang="en-US" smtClean="0"/>
              <a:t>‹#›</a:t>
            </a:fld>
            <a:endParaRPr lang="en-US"/>
          </a:p>
        </p:txBody>
      </p:sp>
    </p:spTree>
    <p:extLst>
      <p:ext uri="{BB962C8B-B14F-4D97-AF65-F5344CB8AC3E}">
        <p14:creationId xmlns:p14="http://schemas.microsoft.com/office/powerpoint/2010/main" val="1221421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127F1B-2F6E-4480-80EE-1653112D1CFA}" type="datetimeFigureOut">
              <a:rPr lang="en-US" smtClean="0"/>
              <a:t>5/18/2020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9C922B-90C1-4732-A7C3-12215D6F2148}" type="slidenum">
              <a:rPr lang="en-US" smtClean="0"/>
              <a:t>‹#›</a:t>
            </a:fld>
            <a:endParaRPr lang="en-US"/>
          </a:p>
        </p:txBody>
      </p:sp>
    </p:spTree>
    <p:extLst>
      <p:ext uri="{BB962C8B-B14F-4D97-AF65-F5344CB8AC3E}">
        <p14:creationId xmlns:p14="http://schemas.microsoft.com/office/powerpoint/2010/main" val="39263939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2327" y="762000"/>
            <a:ext cx="9615055" cy="3241964"/>
          </a:xfrm>
        </p:spPr>
        <p:txBody>
          <a:bodyPr>
            <a:noAutofit/>
          </a:bodyPr>
          <a:lstStyle/>
          <a:p>
            <a:r>
              <a:rPr lang="en-US" sz="4000" dirty="0"/>
              <a:t/>
            </a:r>
            <a:br>
              <a:rPr lang="en-US" sz="4000" dirty="0"/>
            </a:br>
            <a:r>
              <a:rPr lang="en-US" sz="4000" b="1" dirty="0"/>
              <a:t>History of Persian Language &amp; Development of Persian Poetry</a:t>
            </a:r>
            <a:br>
              <a:rPr lang="en-US" sz="4000" b="1" dirty="0"/>
            </a:br>
            <a:r>
              <a:rPr lang="en-US" sz="4000" b="1" dirty="0"/>
              <a:t>Semester: 2</a:t>
            </a:r>
            <a:r>
              <a:rPr lang="en-US" sz="4000" b="1" baseline="30000" dirty="0"/>
              <a:t>nd</a:t>
            </a:r>
            <a:r>
              <a:rPr lang="en-US" sz="4000" b="1" dirty="0"/>
              <a:t> M.s</a:t>
            </a:r>
            <a:br>
              <a:rPr lang="en-US" sz="4000" b="1" dirty="0"/>
            </a:br>
            <a:r>
              <a:rPr lang="en-US" sz="4000" b="1" dirty="0"/>
              <a:t>Course Code: Per-509</a:t>
            </a:r>
            <a:br>
              <a:rPr lang="en-US" sz="4000" b="1" dirty="0"/>
            </a:br>
            <a:r>
              <a:rPr lang="en-US" sz="4000" b="1" dirty="0"/>
              <a:t>Credit Hours: 3</a:t>
            </a:r>
            <a:endParaRPr lang="en-US" sz="4000" dirty="0"/>
          </a:p>
        </p:txBody>
      </p:sp>
      <p:sp>
        <p:nvSpPr>
          <p:cNvPr id="3" name="Subtitle 2"/>
          <p:cNvSpPr>
            <a:spLocks noGrp="1"/>
          </p:cNvSpPr>
          <p:nvPr>
            <p:ph type="subTitle" idx="1"/>
          </p:nvPr>
        </p:nvSpPr>
        <p:spPr>
          <a:xfrm>
            <a:off x="1524000" y="4156364"/>
            <a:ext cx="9144000" cy="1101436"/>
          </a:xfrm>
        </p:spPr>
        <p:txBody>
          <a:bodyPr>
            <a:normAutofit lnSpcReduction="10000"/>
          </a:bodyPr>
          <a:lstStyle/>
          <a:p>
            <a:endParaRPr lang="en-US" b="1" dirty="0" smtClean="0"/>
          </a:p>
          <a:p>
            <a:r>
              <a:rPr lang="en-US" sz="4400" b="1" dirty="0" smtClean="0"/>
              <a:t>Dr</a:t>
            </a:r>
            <a:r>
              <a:rPr lang="en-US" sz="4400" b="1" dirty="0"/>
              <a:t>. Sara Bukhari</a:t>
            </a:r>
          </a:p>
          <a:p>
            <a:endParaRPr lang="en-US" dirty="0"/>
          </a:p>
        </p:txBody>
      </p:sp>
    </p:spTree>
    <p:extLst>
      <p:ext uri="{BB962C8B-B14F-4D97-AF65-F5344CB8AC3E}">
        <p14:creationId xmlns:p14="http://schemas.microsoft.com/office/powerpoint/2010/main" val="1830425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32560" y="1122363"/>
            <a:ext cx="4335439" cy="174174"/>
          </a:xfrm>
        </p:spPr>
        <p:txBody>
          <a:bodyPr>
            <a:normAutofit fontScale="90000"/>
          </a:bodyPr>
          <a:lstStyle/>
          <a:p>
            <a:r>
              <a:rPr lang="ur-PK" sz="4400" b="1" dirty="0" smtClean="0"/>
              <a:t>امیر خسرو</a:t>
            </a:r>
            <a:endParaRPr lang="en-US" sz="4400" b="1" dirty="0"/>
          </a:p>
        </p:txBody>
      </p:sp>
      <p:sp>
        <p:nvSpPr>
          <p:cNvPr id="3" name="Subtitle 2"/>
          <p:cNvSpPr>
            <a:spLocks noGrp="1"/>
          </p:cNvSpPr>
          <p:nvPr>
            <p:ph type="subTitle" idx="1"/>
          </p:nvPr>
        </p:nvSpPr>
        <p:spPr>
          <a:xfrm>
            <a:off x="1009934" y="1296537"/>
            <a:ext cx="9658066" cy="5199797"/>
          </a:xfrm>
        </p:spPr>
        <p:txBody>
          <a:bodyPr>
            <a:normAutofit lnSpcReduction="10000"/>
          </a:bodyPr>
          <a:lstStyle/>
          <a:p>
            <a:pPr algn="r" rtl="1"/>
            <a:r>
              <a:rPr lang="ur-PK" dirty="0" smtClean="0">
                <a:cs typeface="+mj-cs"/>
              </a:rPr>
              <a:t>فارسی اور ہندی شاعر۔ ماہر موسیقی ، ابوالحسن لقب ، یمین الدولہ نام۔ امیر خسرو عرف ۔ والدامیر سیف الدین ایک ترک سردار تھے۔ منگولوں کے حملوں کے وقت ہندوستان آئے اور پٹیالی (آگرہ) میں سکونت اختیار کی۔ امیر خسرو یہیں پیدا ہوئے۔ ان کى والدہ ہندوستانی تھیں۔ کچھ عرصہ بعد یہ خاندان دہلی منتقل ہوگیا اور امیرخسرو نے سلطنت دہلی (خاندان غلامان، خلجی ، اورتغلق) کے آٹھ بادشاہوں کا زمانہ دیکھا اور برصغیر میں اسلامی سلطنت کے ابتدائی ادوار کی سیاسی، سماجی اور ثقافتی زندگی میں سرگرم حصہ لیا۔خسرو نے ہر صنف شعر ، مثنوی ، قصیدہ ، غزل ، ہندی دوہے ،پہیلیاں ، گیت وغیرہ میں طبع آزمائی کی۔ غزل میں پانچ دیوان یادگارچھوڑے۔ ہندوستانی موسیقی میں ترانہ ، قول اور قلبانہ انہی کی ایجاد ہے۔ بعض ہندوستانی راگنیوں میں ہندوستانی پیوند لگائے۔ راگنی (ایمن کلیان) جو شام کے وقت گائی جاتی ہے انہی کی ایجاد ہے۔ کہتے یہ کہ ستار پر تیسرا تار آپ ہی نے چڑھایا۔ حضرت خواجہ نظام الدین اولیا کے مرید تھے۔ انہیں کے قدموں میں دفن ہوئے۔ امیر خسرو شاعری سے ہی نہیں بلکہ موسیقی سے بھی کافی دلچسپی رکھتے تھے۔ ہندوستانی کلاسیکل موسیقی کے ایک اہم شخصیت بھی مانے جاتے ہیں۔ کلاسیکل موسیقی کے اہم ساز طبلہ اور ستار انہی کی ایجاد مانی جاتی ہے۔ اور فن موسیقی کے اجزا جیسے خیال اور ترانہ بھی انہی کی ایجاد ہے۔دنیا میں اردو کا پہلا شعر حضرت امیرخسرو ہی کی طرف منسوب ہے ۔ اس سلسلے میں اردو کے ابتدائی موجدین میں ان کا نام نمایاں ہے ۔</a:t>
            </a:r>
            <a:endParaRPr lang="en-US" dirty="0">
              <a:cs typeface="+mj-cs"/>
            </a:endParaRPr>
          </a:p>
        </p:txBody>
      </p:sp>
    </p:spTree>
    <p:extLst>
      <p:ext uri="{BB962C8B-B14F-4D97-AF65-F5344CB8AC3E}">
        <p14:creationId xmlns:p14="http://schemas.microsoft.com/office/powerpoint/2010/main" val="13722150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38783" y="0"/>
            <a:ext cx="2779594" cy="924801"/>
          </a:xfrm>
        </p:spPr>
        <p:txBody>
          <a:bodyPr>
            <a:normAutofit/>
          </a:bodyPr>
          <a:lstStyle/>
          <a:p>
            <a:pPr rtl="1"/>
            <a:r>
              <a:rPr lang="ur-PK" sz="3200" b="1" dirty="0" smtClean="0"/>
              <a:t>تصانیف</a:t>
            </a:r>
            <a:r>
              <a:rPr lang="en-US" sz="3200" b="1" dirty="0" smtClean="0"/>
              <a:t>:</a:t>
            </a:r>
            <a:endParaRPr lang="en-US" sz="3200" b="1" dirty="0"/>
          </a:p>
        </p:txBody>
      </p:sp>
      <p:sp>
        <p:nvSpPr>
          <p:cNvPr id="3" name="Subtitle 2"/>
          <p:cNvSpPr>
            <a:spLocks noGrp="1"/>
          </p:cNvSpPr>
          <p:nvPr>
            <p:ph type="subTitle" idx="1"/>
          </p:nvPr>
        </p:nvSpPr>
        <p:spPr>
          <a:xfrm>
            <a:off x="1050878" y="924801"/>
            <a:ext cx="10285863" cy="5516942"/>
          </a:xfrm>
        </p:spPr>
        <p:txBody>
          <a:bodyPr>
            <a:normAutofit fontScale="92500" lnSpcReduction="20000"/>
          </a:bodyPr>
          <a:lstStyle/>
          <a:p>
            <a:pPr marL="342900" indent="-342900" rtl="1">
              <a:buFont typeface="Arial" panose="020B0604020202020204" pitchFamily="34" charset="0"/>
              <a:buChar char="•"/>
            </a:pPr>
            <a:r>
              <a:rPr lang="ur-PK" dirty="0" smtClean="0">
                <a:cs typeface="+mj-cs"/>
              </a:rPr>
              <a:t>تحفۃ الصغر</a:t>
            </a:r>
            <a:endParaRPr lang="en-US" dirty="0" smtClean="0">
              <a:cs typeface="+mj-cs"/>
            </a:endParaRPr>
          </a:p>
          <a:p>
            <a:pPr marL="342900" indent="-342900" rtl="1">
              <a:buFont typeface="Arial" panose="020B0604020202020204" pitchFamily="34" charset="0"/>
              <a:buChar char="•"/>
            </a:pPr>
            <a:r>
              <a:rPr lang="ur-PK" dirty="0" smtClean="0">
                <a:cs typeface="+mj-cs"/>
              </a:rPr>
              <a:t>وسطالحیات</a:t>
            </a:r>
            <a:endParaRPr lang="en-US" dirty="0" smtClean="0">
              <a:cs typeface="+mj-cs"/>
            </a:endParaRPr>
          </a:p>
          <a:p>
            <a:pPr marL="342900" indent="-342900" rtl="1">
              <a:buFont typeface="Arial" panose="020B0604020202020204" pitchFamily="34" charset="0"/>
              <a:buChar char="•"/>
            </a:pPr>
            <a:r>
              <a:rPr lang="ur-PK" dirty="0" smtClean="0">
                <a:cs typeface="+mj-cs"/>
              </a:rPr>
              <a:t>غرۃالکمال</a:t>
            </a:r>
            <a:endParaRPr lang="en-US" dirty="0" smtClean="0">
              <a:cs typeface="+mj-cs"/>
            </a:endParaRPr>
          </a:p>
          <a:p>
            <a:pPr marL="342900" indent="-342900" rtl="1">
              <a:buFont typeface="Arial" panose="020B0604020202020204" pitchFamily="34" charset="0"/>
              <a:buChar char="•"/>
            </a:pPr>
            <a:r>
              <a:rPr lang="ur-PK" dirty="0" smtClean="0">
                <a:cs typeface="+mj-cs"/>
              </a:rPr>
              <a:t>بقیہ نقیہ</a:t>
            </a:r>
            <a:endParaRPr lang="en-US" dirty="0" smtClean="0">
              <a:cs typeface="+mj-cs"/>
            </a:endParaRPr>
          </a:p>
          <a:p>
            <a:pPr marL="342900" indent="-342900" rtl="1">
              <a:buFont typeface="Arial" panose="020B0604020202020204" pitchFamily="34" charset="0"/>
              <a:buChar char="•"/>
            </a:pPr>
            <a:r>
              <a:rPr lang="ur-PK" dirty="0" smtClean="0">
                <a:cs typeface="+mj-cs"/>
              </a:rPr>
              <a:t>قصہ چہار درویش</a:t>
            </a:r>
            <a:endParaRPr lang="en-US" dirty="0" smtClean="0">
              <a:cs typeface="+mj-cs"/>
            </a:endParaRPr>
          </a:p>
          <a:p>
            <a:pPr marL="342900" indent="-342900" rtl="1">
              <a:buFont typeface="Arial" panose="020B0604020202020204" pitchFamily="34" charset="0"/>
              <a:buChar char="•"/>
            </a:pPr>
            <a:r>
              <a:rPr lang="ur-PK" dirty="0" smtClean="0">
                <a:cs typeface="+mj-cs"/>
              </a:rPr>
              <a:t>ہایۃالکمالخرانالسادین</a:t>
            </a:r>
            <a:endParaRPr lang="en-US" dirty="0" smtClean="0">
              <a:cs typeface="+mj-cs"/>
            </a:endParaRPr>
          </a:p>
          <a:p>
            <a:pPr marL="342900" indent="-342900" rtl="1">
              <a:buFont typeface="Arial" panose="020B0604020202020204" pitchFamily="34" charset="0"/>
              <a:buChar char="•"/>
            </a:pPr>
            <a:r>
              <a:rPr lang="ur-PK" dirty="0" smtClean="0">
                <a:cs typeface="+mj-cs"/>
              </a:rPr>
              <a:t>مفتاح الفتوح</a:t>
            </a:r>
            <a:endParaRPr lang="en-US" dirty="0" smtClean="0">
              <a:cs typeface="+mj-cs"/>
            </a:endParaRPr>
          </a:p>
          <a:p>
            <a:pPr marL="342900" indent="-342900" rtl="1">
              <a:buFont typeface="Arial" panose="020B0604020202020204" pitchFamily="34" charset="0"/>
              <a:buChar char="•"/>
            </a:pPr>
            <a:r>
              <a:rPr lang="ur-PK" dirty="0" smtClean="0">
                <a:cs typeface="+mj-cs"/>
              </a:rPr>
              <a:t>مثنوی ذوالرانی-خضرخان</a:t>
            </a:r>
            <a:endParaRPr lang="en-US" dirty="0" smtClean="0">
              <a:cs typeface="+mj-cs"/>
            </a:endParaRPr>
          </a:p>
          <a:p>
            <a:pPr marL="342900" indent="-342900" rtl="1">
              <a:buFont typeface="Arial" panose="020B0604020202020204" pitchFamily="34" charset="0"/>
              <a:buChar char="•"/>
            </a:pPr>
            <a:r>
              <a:rPr lang="ur-PK" dirty="0" smtClean="0">
                <a:cs typeface="+mj-cs"/>
              </a:rPr>
              <a:t>نہ سہپر</a:t>
            </a:r>
            <a:endParaRPr lang="en-US" dirty="0" smtClean="0">
              <a:cs typeface="+mj-cs"/>
            </a:endParaRPr>
          </a:p>
          <a:p>
            <a:pPr marL="342900" indent="-342900" rtl="1">
              <a:buFont typeface="Arial" panose="020B0604020202020204" pitchFamily="34" charset="0"/>
              <a:buChar char="•"/>
            </a:pPr>
            <a:r>
              <a:rPr lang="ur-PK" dirty="0" smtClean="0">
                <a:cs typeface="+mj-cs"/>
              </a:rPr>
              <a:t>تغلق نامہ</a:t>
            </a:r>
            <a:endParaRPr lang="en-US" dirty="0" smtClean="0">
              <a:cs typeface="+mj-cs"/>
            </a:endParaRPr>
          </a:p>
          <a:p>
            <a:pPr marL="342900" indent="-342900" rtl="1">
              <a:buFont typeface="Arial" panose="020B0604020202020204" pitchFamily="34" charset="0"/>
              <a:buChar char="•"/>
            </a:pPr>
            <a:r>
              <a:rPr lang="ur-PK" dirty="0" smtClean="0">
                <a:cs typeface="+mj-cs"/>
              </a:rPr>
              <a:t>خالق باریجواہر خسروی</a:t>
            </a:r>
            <a:endParaRPr lang="en-US" dirty="0" smtClean="0">
              <a:cs typeface="+mj-cs"/>
            </a:endParaRPr>
          </a:p>
          <a:p>
            <a:pPr marL="342900" indent="-342900" rtl="1">
              <a:buFont typeface="Arial" panose="020B0604020202020204" pitchFamily="34" charset="0"/>
              <a:buChar char="•"/>
            </a:pPr>
            <a:r>
              <a:rPr lang="ur-PK" dirty="0" smtClean="0">
                <a:cs typeface="+mj-cs"/>
              </a:rPr>
              <a:t>لیلیٰ مجنوں</a:t>
            </a:r>
            <a:endParaRPr lang="en-US" dirty="0" smtClean="0">
              <a:cs typeface="+mj-cs"/>
            </a:endParaRPr>
          </a:p>
          <a:p>
            <a:pPr marL="342900" indent="-342900" rtl="1">
              <a:buFont typeface="Arial" panose="020B0604020202020204" pitchFamily="34" charset="0"/>
              <a:buChar char="•"/>
            </a:pPr>
            <a:r>
              <a:rPr lang="ur-PK" dirty="0" smtClean="0">
                <a:cs typeface="+mj-cs"/>
              </a:rPr>
              <a:t>آیئنہ سکندری</a:t>
            </a:r>
            <a:endParaRPr lang="en-US" dirty="0" smtClean="0">
              <a:cs typeface="+mj-cs"/>
            </a:endParaRPr>
          </a:p>
          <a:p>
            <a:pPr marL="342900" indent="-342900" rtl="1">
              <a:buFont typeface="Arial" panose="020B0604020202020204" pitchFamily="34" charset="0"/>
              <a:buChar char="•"/>
            </a:pPr>
            <a:r>
              <a:rPr lang="ur-PK" dirty="0" smtClean="0">
                <a:cs typeface="+mj-cs"/>
              </a:rPr>
              <a:t>ملا الانور</a:t>
            </a:r>
            <a:endParaRPr lang="en-US" dirty="0" smtClean="0">
              <a:cs typeface="+mj-cs"/>
            </a:endParaRPr>
          </a:p>
          <a:p>
            <a:pPr marL="342900" indent="-342900" rtl="1">
              <a:buFont typeface="Arial" panose="020B0604020202020204" pitchFamily="34" charset="0"/>
              <a:buChar char="•"/>
            </a:pPr>
            <a:r>
              <a:rPr lang="ur-PK" dirty="0" smtClean="0">
                <a:cs typeface="+mj-cs"/>
              </a:rPr>
              <a:t>شیرین و خسرو</a:t>
            </a:r>
            <a:endParaRPr lang="en-US" dirty="0" smtClean="0">
              <a:cs typeface="+mj-cs"/>
            </a:endParaRPr>
          </a:p>
          <a:p>
            <a:pPr marL="342900" indent="-342900" rtl="1">
              <a:buFont typeface="Arial" panose="020B0604020202020204" pitchFamily="34" charset="0"/>
              <a:buChar char="•"/>
            </a:pPr>
            <a:endParaRPr lang="en-US" dirty="0">
              <a:cs typeface="+mj-cs"/>
            </a:endParaRPr>
          </a:p>
        </p:txBody>
      </p:sp>
    </p:spTree>
    <p:extLst>
      <p:ext uri="{BB962C8B-B14F-4D97-AF65-F5344CB8AC3E}">
        <p14:creationId xmlns:p14="http://schemas.microsoft.com/office/powerpoint/2010/main" val="30925646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5621" y="2425937"/>
            <a:ext cx="10515600" cy="1325563"/>
          </a:xfrm>
        </p:spPr>
        <p:txBody>
          <a:bodyPr>
            <a:noAutofit/>
          </a:bodyPr>
          <a:lstStyle/>
          <a:p>
            <a:pPr algn="r" rtl="1"/>
            <a:r>
              <a:rPr lang="ur-PK" sz="2400" dirty="0" smtClean="0"/>
              <a:t>حضرت امیر خسروؔ کا شمار فارسی کے مشہور اساتذہ میں ہوتا ہے۔ اہلِ ایران بھی اُن کا لوہا مانتے ہیں۔ چودھویں صدی عیسوی کا اُردو نمونۂ کلام حضرت امیر خسروؔ کا عمدہ اور بہترین کلام ہے۔ دلی کے بازاروں اور گلیوں میں بولی جانے والی ریختہ زبان کو حضرت امیر خسروؔ ہندوی اور زبان دہلوی کہتے ہیں۔ اور آپ اس زبان کے پہلے شاعر تسلیم کئے جاتے ہیں۔ آپ نے شاعری میں ایسے بے شمار اشعار تخلیق کئے ہیں جو اُردو بھی سمجھے جاسکتے ہیں اور فارسی بھی اور آپ نے ایسے بھی شعر کہے ہیں جن کا ایک ٹکڑا یا مصرع فارسی ہے اور دوسرا اُردو میں ہے جس کو ریختہ کہتے ہیں۔ حضرت امیر خسروؔ کی ایک مشہور غزل جو فارسی اور اُردو کا حسین سنگم ہے جو ریختہ میں ہے، جس میں ہندی فارسی کلام کی چھاپ موجود ہے۔ ملاحظہ ہوں:زحال مسکیں مکن تغافل دو راہ نیناں بنائے بتیاںجو تاب ہجراں ندارم ایجاں نہ لیوگا ہے لگائے چھتیاںشبان ہجراں دراز چوں زلف زماں وصلت چو عمر کوتاہسکھی پیا کو جو میں نہ دیکھوں تو کیسے کاٹوں اندھیری رتیاںیکایک ازدل دو چشم جادو بصد فریہم سیرو تسکینکے پڑی ہے کہ جاسناوے پیارے پی سے ہماری بتیاںچوں شمع سوزاں چوذرہ حیراں ہمیشہ گریاں بعیش آں مہنہ نیند نیناں نہ انگ چیناں نہ آپ آویں نہ بھیجے بتیاںمحق اں مہ کہ روزِ محشر بدرد مارا فریب خسروؔپست من کی دوراہے راکھوں جو جائے پاؤں پیا کی کھتیاں</a:t>
            </a:r>
            <a:endParaRPr lang="en-US" sz="2400" dirty="0"/>
          </a:p>
        </p:txBody>
      </p:sp>
    </p:spTree>
    <p:extLst>
      <p:ext uri="{BB962C8B-B14F-4D97-AF65-F5344CB8AC3E}">
        <p14:creationId xmlns:p14="http://schemas.microsoft.com/office/powerpoint/2010/main" val="8574688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507" y="2644301"/>
            <a:ext cx="10515600" cy="1325563"/>
          </a:xfrm>
        </p:spPr>
        <p:txBody>
          <a:bodyPr>
            <a:noAutofit/>
          </a:bodyPr>
          <a:lstStyle/>
          <a:p>
            <a:pPr algn="r" rtl="1"/>
            <a:r>
              <a:rPr lang="ur-PK" sz="2800" dirty="0" smtClean="0"/>
              <a:t>حضرت امیر خسروؔ اپنے زمانے کے مشہور شاعر و مفکر اور درویش شخص ہیں۔ ان کے ہمہ جہت اور متنوع کارناموں کو ایک دوسرے سے الگ نہیں کیا جاسکتا۔ کیونکہ یہ سب ایک مکمل اور مربوط شخصیت کا جزو ہیں۔ تاریخ میں ایسے بہت سی مشہور ہستیاں گزری ہیں جن کی زندگیوں کو درخشاں اور تابناک بنانے میں والدہ کی محبت اور شفقت کا بڑا نمایاں رول رہا۔ والد کی وفات کے بعد حضرت امیر خسروؔ کی پرورش و پرداخت ان کے نانا اور والدہ کی زیر نگرانی ہوئی اور اُس کے بعد حضرت نظام الدین اولیاء ( محبوب الٰہیؒ ) کی رہنمائی نے حضرت امیر خسروؔ کی زندگی ہی بدل ڈالی۔ حضرت امیر خسروؔ کو اُردو، عربی، فارسی، ترکی، ہندی اور سنسکرت زبانوں پر کافی مہارت حاصل تھی۔ اس کے علاوہ ہندوستانی اور ایرانی موسیقی میں آپ کی مہارتِ خداداد تھی۔ ہندی اور ایرانی راگوں کے میل سے آپ نے کئی راگنیاں ایجاد کی تھیں۔ سِتار اُن ہی کی ایجاد ہے اور قوالی بھی آپ کی دین ہے۔ شعر و شاعری سے آپ کو خاص لگاؤ تھا۔ اعلیٰ اخلاق، خدمت خلق اور عبادات و ریاضت آپ کے خاص جوہر تھے۔ علم تصوف سے آپ کو خاص شغف حاصل تھا۔</a:t>
            </a:r>
            <a:endParaRPr lang="en-US" sz="2800" dirty="0"/>
          </a:p>
        </p:txBody>
      </p:sp>
    </p:spTree>
    <p:extLst>
      <p:ext uri="{BB962C8B-B14F-4D97-AF65-F5344CB8AC3E}">
        <p14:creationId xmlns:p14="http://schemas.microsoft.com/office/powerpoint/2010/main" val="39820129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8325" y="2453233"/>
            <a:ext cx="10515600" cy="1325563"/>
          </a:xfrm>
        </p:spPr>
        <p:txBody>
          <a:bodyPr>
            <a:noAutofit/>
          </a:bodyPr>
          <a:lstStyle/>
          <a:p>
            <a:pPr algn="r" rtl="1"/>
            <a:r>
              <a:rPr lang="ur-PK" sz="2400" dirty="0" smtClean="0"/>
              <a:t>حضرت امیر خسروؔ نے تصوف کو عقیدے اور عمل کے طور پر اپنی شاعری میں اپنایا ہے جس کا پوری اُردو شاعری میں جواب نہیں ہے۔ آپ کے کلام کی شہرت آ ج بھی موجود ہے اور آئیندہ بھی برقرار رہے گی چنانچہ امیر خسروؔ ایک جگہ ارشاد فرماتے ہیں  ’’ پھول سو ہر دوں میں بھی پوشیدہ ہو تو اپنی خوشبو کی وجہ سے پوشیدہ نہیں رہتا۔‘‘ سیرالاولیاء میں درج ہے کہ حضرت امیر خسروؔ اپنا عارفانہ کلام اپنے پیر و مرشِد حضرت نظام الدین اولیاء ( محبوب الٰہیؒ ) کی نذر کرتے تھے۔ سلطان غیاث الدین بلبن سے لیکر سلطان محمد شاہ تغلق تک یعنی 664ھ تا 725 ھ ) تک تمام سلاطین وقت امراء و ارباب اقتدار سبھی حضرت امیر خسرو کی شخصیت اور شاعری کے بڑے مداح تھے اور آپ کو قدر و منزلت کی نگاہ سے دیکھتے تھے۔ بادشاہ اور امراء و سلاطین وقت بڑے بڑے تحائف اور انعام و اکرام سے آپ کو نوازتے تھے۔ حضرت امیر خسروؔ نے اپنے دور میں گیارہ (11) بادشاہوں کا زمانہ دیکھا اور آپ سات(7) بادشاہوںکی ملازمت میں رہے، سلاطین و امراء کی جھوٹی تعریفیں لکھنا اور اُن کی خوشنودی حاصل کرنے کیلئے جھوٹے قصیدے کہنا قطعی ناپسند فرماتے تھے بلکہ اکثر و بیشتر اُن کو اخلاقی انتظامی تعلیمات میں حضرت شیخ سعدیؒ کی طرح حق و صداقت پسندانہ رہنمائی کا درس دیتے تھے۔</a:t>
            </a:r>
            <a:endParaRPr lang="en-US" sz="2400" dirty="0"/>
          </a:p>
        </p:txBody>
      </p:sp>
    </p:spTree>
    <p:extLst>
      <p:ext uri="{BB962C8B-B14F-4D97-AF65-F5344CB8AC3E}">
        <p14:creationId xmlns:p14="http://schemas.microsoft.com/office/powerpoint/2010/main" val="9725992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1848" y="2808074"/>
            <a:ext cx="10515600" cy="1325563"/>
          </a:xfrm>
        </p:spPr>
        <p:txBody>
          <a:bodyPr>
            <a:noAutofit/>
          </a:bodyPr>
          <a:lstStyle/>
          <a:p>
            <a:pPr algn="r" rtl="1"/>
            <a:r>
              <a:rPr lang="ur-PK" sz="2400" dirty="0" smtClean="0"/>
              <a:t>حضرت امیر خسروؔ کو ’’ ہندو مسلم اتحاد ‘‘ بہت عزیز تھا وہ چاہتے تھے کہ ہندوستان کی دو بڑی قوم ’’ ہندو اور مسلمان ‘‘ اپنے باہمی اختلافات کو فراموش کرکے آپس میں اتحاد و یگانگت کے ساتھ رہیں۔ حضرت امیر خسروؔ کی تعلیمات کا مقصد بھی ہندوستان کے دو عظیم فرقوں ’’ ہندواور مسلمان ‘‘ کو وسیع انسانی برادری کے حلقہ میں باہم شیر و شکر کرنا تھا جس میں آپ کامیاب ہوئے جس کی تابناک علامات آج بھی برقرار ہے۔  آپ نے ہمیشہ آدمیت کو انسانیت کا درس دیا ہے۔ آج زبان و ادب کی ترقی میں جو اُجلے نقوش ہیں آپ ہی کی کوششوں اور برکتوں کی دین ہے۔ حضرت امیر خسروؔ کا عظیم المرتبت کارنامہ یہ ہے کہ آپ نے زبان، شاعری اور موسیقی ہی نہیں بلکہ عام تہذیبی زندگی کو بھی بڑا متاثر کیاہے۔ آپ نے سماجی زندگی میں مشترکہ روایات اور جذباتی ہم آہنگی کی بنیاد ڈالی اور اس کو تقویت بخشی۔ حضرت امیر خسروؔ کو نظم و نثر دونوں اصناف پر یکساں عبور و کمال اور قدرت حاصل تھی۔ آپ کی صرف منظوم تصانیف (99 ) بیان کی جاتی ہیں اور اشعار کی تعداد ( علاوہ ہندی کلام کے ) چار تا پانچ لاکھ کے درمیان بتائی جاتی ہیں۔ نظم و نسق میں گویا آپ نے کتب خانہ تصنیف کردیا ہے۔ حضرت امیر خسروؔ کا کلام جتنا فارسی زبان میں ہے تقریباً اتنا ہی برج بھاشا ( اردو )  میں موجود ہے۔ آپ کی شعری تصانیف ایک ضخیم کلیات پر مشتمل ہے اور آپ کی شاعری پر تصوف کی گہری چھاپ موجود ہے۔ چودھویں صدی کا اُردو نمونہ کلام حضرت امیر خسروؔ کا بہترین سرمایہ ہے جو امیر خسروؔ اپنا کلام آپ کے محبوب پیرو مرشِد حضرت خواجہ نظام الدین اولیاء ( محبوب الٰہیؒ) کی خدمت میں پیش کرتے اور داد و تحسین پاتے تھے۔ حضرت امیر خسروؔ نے ہمیشہ اپنے پیر و مرشِد کی تعظیم میں اپنے قلم و روح کی گہرائی سے اُن پر عقیدت کے پھول نچھاور کئے ہیں جس کا سلسلہ آخری دم تک قائم و دائم رہا۔</a:t>
            </a:r>
            <a:endParaRPr lang="en-US" sz="2400" dirty="0"/>
          </a:p>
        </p:txBody>
      </p:sp>
    </p:spTree>
    <p:extLst>
      <p:ext uri="{BB962C8B-B14F-4D97-AF65-F5344CB8AC3E}">
        <p14:creationId xmlns:p14="http://schemas.microsoft.com/office/powerpoint/2010/main" val="7856856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1030" y="2521471"/>
            <a:ext cx="10515600" cy="1325563"/>
          </a:xfrm>
        </p:spPr>
        <p:txBody>
          <a:bodyPr>
            <a:noAutofit/>
          </a:bodyPr>
          <a:lstStyle/>
          <a:p>
            <a:pPr algn="r" rtl="1"/>
            <a:r>
              <a:rPr lang="ur-PK" sz="2400" dirty="0" smtClean="0"/>
              <a:t>حضرت امیر خسروؔ دہلوی کی قدر و منزلت ہندوستان کے ہر طبقے کے عوام میں یکساں ہوتی رہی اور آج بھی لوگ بلا تفریق مذہب و ملت رنگ و نسل آپ کی شخصیت اور شاعری کے پرستار و مداح ہیں۔ حضرت خسروؔ علم و فضل، اوصافِ حمیدہ، اعلیٰ اخلاق، زہد و تقویٰ ، عبادات و ریاضت، سادگی اور خودداری ، خدمتِ خلق، صداقت پسندی اور ملنساری میں یکتائے زمانہ تھے۔ آپ ایک عالم باعمل اور درویش باکمال ہیں۔ حضرت امیر خسروؔ بڑے خوددار انسان تھے وہ اپنی ساری زندگی خودداری اور تقیری میں گزاردی اور اس زندگی کا لطف اسی فقیری اور خودداری میں ہے جس کا مظاہرہ حضرت امیر خسروؔ نے کیا ہے جس کا جواب نہیں ہے۔حضرت امیر خسروؔ کو ’’ شہید محبت ‘‘ بھی کہا جاتا ہے اور اس کے ثبوت میں یہ واقعہ بیان کیا جاتا ہے کہ حضرت امیر خسروؔ سلطان غیاث الدین تغلق کے ہمراہ بنگال کی مہم پر تشریف لے گئے تھے اور وہیں آپ کو آپ کے محبوب پیر و مرشِد حضرت خواجہ نظام الدین اولیاء ( محبوب الٰہی ؒ ) کی علالت کی خبر ملی تو آپ بے چین ہوگئے اور فوراً ملازمت سے مستعفی ہوکر دلی لوٹ آئے لیکن اس وقت تک بہت دیر ہوچکی تھی۔ اپنے پیر و مرشِد کے مزار مبارک پر اُنھوں نے اپنے درد و غم اور اپنے پیر و مرشِد کی جُدائی میں بڑا ہی پُرسوز دوہا کہا ہے۔ دوہے کے بول جو آپ کے لبوں پر آئے وہ ایسی زبان کے تھے جسے انھوں نے اپنالیا تھا اور شاید اس زبان کے سب سے زیادہ اثر انگیز الفاظ ہیں:گوری سوئے سیج پر مکھن پر ڈارے کیسچل خسروؔ گھر آپنے سانج بھئی چوندیس</a:t>
            </a:r>
            <a:endParaRPr lang="en-US" sz="2400" dirty="0"/>
          </a:p>
        </p:txBody>
      </p:sp>
    </p:spTree>
    <p:extLst>
      <p:ext uri="{BB962C8B-B14F-4D97-AF65-F5344CB8AC3E}">
        <p14:creationId xmlns:p14="http://schemas.microsoft.com/office/powerpoint/2010/main" val="35794886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1660</Words>
  <Application>Microsoft Office PowerPoint</Application>
  <PresentationFormat>Custom</PresentationFormat>
  <Paragraphs>26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 History of Persian Language &amp; Development of Persian Poetry Semester: 2nd M.s Course Code: Per-509 Credit Hours: 3</vt:lpstr>
      <vt:lpstr>امیر خسرو</vt:lpstr>
      <vt:lpstr>تصانیف:</vt:lpstr>
      <vt:lpstr>حضرت امیر خسروؔ کا شمار فارسی کے مشہور اساتذہ میں ہوتا ہے۔ اہلِ ایران بھی اُن کا لوہا مانتے ہیں۔ چودھویں صدی عیسوی کا اُردو نمونۂ کلام حضرت امیر خسروؔ کا عمدہ اور بہترین کلام ہے۔ دلی کے بازاروں اور گلیوں میں بولی جانے والی ریختہ زبان کو حضرت امیر خسروؔ ہندوی اور زبان دہلوی کہتے ہیں۔ اور آپ اس زبان کے پہلے شاعر تسلیم کئے جاتے ہیں۔ آپ نے شاعری میں ایسے بے شمار اشعار تخلیق کئے ہیں جو اُردو بھی سمجھے جاسکتے ہیں اور فارسی بھی اور آپ نے ایسے بھی شعر کہے ہیں جن کا ایک ٹکڑا یا مصرع فارسی ہے اور دوسرا اُردو میں ہے جس کو ریختہ کہتے ہیں۔ حضرت امیر خسروؔ کی ایک مشہور غزل جو فارسی اور اُردو کا حسین سنگم ہے جو ریختہ میں ہے، جس میں ہندی فارسی کلام کی چھاپ موجود ہے۔ ملاحظہ ہوں:زحال مسکیں مکن تغافل دو راہ نیناں بنائے بتیاںجو تاب ہجراں ندارم ایجاں نہ لیوگا ہے لگائے چھتیاںشبان ہجراں دراز چوں زلف زماں وصلت چو عمر کوتاہسکھی پیا کو جو میں نہ دیکھوں تو کیسے کاٹوں اندھیری رتیاںیکایک ازدل دو چشم جادو بصد فریہم سیرو تسکینکے پڑی ہے کہ جاسناوے پیارے پی سے ہماری بتیاںچوں شمع سوزاں چوذرہ حیراں ہمیشہ گریاں بعیش آں مہنہ نیند نیناں نہ انگ چیناں نہ آپ آویں نہ بھیجے بتیاںمحق اں مہ کہ روزِ محشر بدرد مارا فریب خسروؔپست من کی دوراہے راکھوں جو جائے پاؤں پیا کی کھتیاں</vt:lpstr>
      <vt:lpstr>حضرت امیر خسروؔ اپنے زمانے کے مشہور شاعر و مفکر اور درویش شخص ہیں۔ ان کے ہمہ جہت اور متنوع کارناموں کو ایک دوسرے سے الگ نہیں کیا جاسکتا۔ کیونکہ یہ سب ایک مکمل اور مربوط شخصیت کا جزو ہیں۔ تاریخ میں ایسے بہت سی مشہور ہستیاں گزری ہیں جن کی زندگیوں کو درخشاں اور تابناک بنانے میں والدہ کی محبت اور شفقت کا بڑا نمایاں رول رہا۔ والد کی وفات کے بعد حضرت امیر خسروؔ کی پرورش و پرداخت ان کے نانا اور والدہ کی زیر نگرانی ہوئی اور اُس کے بعد حضرت نظام الدین اولیاء ( محبوب الٰہیؒ ) کی رہنمائی نے حضرت امیر خسروؔ کی زندگی ہی بدل ڈالی۔ حضرت امیر خسروؔ کو اُردو، عربی، فارسی، ترکی، ہندی اور سنسکرت زبانوں پر کافی مہارت حاصل تھی۔ اس کے علاوہ ہندوستانی اور ایرانی موسیقی میں آپ کی مہارتِ خداداد تھی۔ ہندی اور ایرانی راگوں کے میل سے آپ نے کئی راگنیاں ایجاد کی تھیں۔ سِتار اُن ہی کی ایجاد ہے اور قوالی بھی آپ کی دین ہے۔ شعر و شاعری سے آپ کو خاص لگاؤ تھا۔ اعلیٰ اخلاق، خدمت خلق اور عبادات و ریاضت آپ کے خاص جوہر تھے۔ علم تصوف سے آپ کو خاص شغف حاصل تھا۔</vt:lpstr>
      <vt:lpstr>حضرت امیر خسروؔ نے تصوف کو عقیدے اور عمل کے طور پر اپنی شاعری میں اپنایا ہے جس کا پوری اُردو شاعری میں جواب نہیں ہے۔ آپ کے کلام کی شہرت آ ج بھی موجود ہے اور آئیندہ بھی برقرار رہے گی چنانچہ امیر خسروؔ ایک جگہ ارشاد فرماتے ہیں  ’’ پھول سو ہر دوں میں بھی پوشیدہ ہو تو اپنی خوشبو کی وجہ سے پوشیدہ نہیں رہتا۔‘‘ سیرالاولیاء میں درج ہے کہ حضرت امیر خسروؔ اپنا عارفانہ کلام اپنے پیر و مرشِد حضرت نظام الدین اولیاء ( محبوب الٰہیؒ ) کی نذر کرتے تھے۔ سلطان غیاث الدین بلبن سے لیکر سلطان محمد شاہ تغلق تک یعنی 664ھ تا 725 ھ ) تک تمام سلاطین وقت امراء و ارباب اقتدار سبھی حضرت امیر خسرو کی شخصیت اور شاعری کے بڑے مداح تھے اور آپ کو قدر و منزلت کی نگاہ سے دیکھتے تھے۔ بادشاہ اور امراء و سلاطین وقت بڑے بڑے تحائف اور انعام و اکرام سے آپ کو نوازتے تھے۔ حضرت امیر خسروؔ نے اپنے دور میں گیارہ (11) بادشاہوں کا زمانہ دیکھا اور آپ سات(7) بادشاہوںکی ملازمت میں رہے، سلاطین و امراء کی جھوٹی تعریفیں لکھنا اور اُن کی خوشنودی حاصل کرنے کیلئے جھوٹے قصیدے کہنا قطعی ناپسند فرماتے تھے بلکہ اکثر و بیشتر اُن کو اخلاقی انتظامی تعلیمات میں حضرت شیخ سعدیؒ کی طرح حق و صداقت پسندانہ رہنمائی کا درس دیتے تھے۔</vt:lpstr>
      <vt:lpstr>حضرت امیر خسروؔ کو ’’ ہندو مسلم اتحاد ‘‘ بہت عزیز تھا وہ چاہتے تھے کہ ہندوستان کی دو بڑی قوم ’’ ہندو اور مسلمان ‘‘ اپنے باہمی اختلافات کو فراموش کرکے آپس میں اتحاد و یگانگت کے ساتھ رہیں۔ حضرت امیر خسروؔ کی تعلیمات کا مقصد بھی ہندوستان کے دو عظیم فرقوں ’’ ہندواور مسلمان ‘‘ کو وسیع انسانی برادری کے حلقہ میں باہم شیر و شکر کرنا تھا جس میں آپ کامیاب ہوئے جس کی تابناک علامات آج بھی برقرار ہے۔  آپ نے ہمیشہ آدمیت کو انسانیت کا درس دیا ہے۔ آج زبان و ادب کی ترقی میں جو اُجلے نقوش ہیں آپ ہی کی کوششوں اور برکتوں کی دین ہے۔ حضرت امیر خسروؔ کا عظیم المرتبت کارنامہ یہ ہے کہ آپ نے زبان، شاعری اور موسیقی ہی نہیں بلکہ عام تہذیبی زندگی کو بھی بڑا متاثر کیاہے۔ آپ نے سماجی زندگی میں مشترکہ روایات اور جذباتی ہم آہنگی کی بنیاد ڈالی اور اس کو تقویت بخشی۔ حضرت امیر خسروؔ کو نظم و نثر دونوں اصناف پر یکساں عبور و کمال اور قدرت حاصل تھی۔ آپ کی صرف منظوم تصانیف (99 ) بیان کی جاتی ہیں اور اشعار کی تعداد ( علاوہ ہندی کلام کے ) چار تا پانچ لاکھ کے درمیان بتائی جاتی ہیں۔ نظم و نسق میں گویا آپ نے کتب خانہ تصنیف کردیا ہے۔ حضرت امیر خسروؔ کا کلام جتنا فارسی زبان میں ہے تقریباً اتنا ہی برج بھاشا ( اردو )  میں موجود ہے۔ آپ کی شعری تصانیف ایک ضخیم کلیات پر مشتمل ہے اور آپ کی شاعری پر تصوف کی گہری چھاپ موجود ہے۔ چودھویں صدی کا اُردو نمونہ کلام حضرت امیر خسروؔ کا بہترین سرمایہ ہے جو امیر خسروؔ اپنا کلام آپ کے محبوب پیرو مرشِد حضرت خواجہ نظام الدین اولیاء ( محبوب الٰہیؒ) کی خدمت میں پیش کرتے اور داد و تحسین پاتے تھے۔ حضرت امیر خسروؔ نے ہمیشہ اپنے پیر و مرشِد کی تعظیم میں اپنے قلم و روح کی گہرائی سے اُن پر عقیدت کے پھول نچھاور کئے ہیں جس کا سلسلہ آخری دم تک قائم و دائم رہا۔</vt:lpstr>
      <vt:lpstr>حضرت امیر خسروؔ دہلوی کی قدر و منزلت ہندوستان کے ہر طبقے کے عوام میں یکساں ہوتی رہی اور آج بھی لوگ بلا تفریق مذہب و ملت رنگ و نسل آپ کی شخصیت اور شاعری کے پرستار و مداح ہیں۔ حضرت خسروؔ علم و فضل، اوصافِ حمیدہ، اعلیٰ اخلاق، زہد و تقویٰ ، عبادات و ریاضت، سادگی اور خودداری ، خدمتِ خلق، صداقت پسندی اور ملنساری میں یکتائے زمانہ تھے۔ آپ ایک عالم باعمل اور درویش باکمال ہیں۔ حضرت امیر خسروؔ بڑے خوددار انسان تھے وہ اپنی ساری زندگی خودداری اور تقیری میں گزاردی اور اس زندگی کا لطف اسی فقیری اور خودداری میں ہے جس کا مظاہرہ حضرت امیر خسروؔ نے کیا ہے جس کا جواب نہیں ہے۔حضرت امیر خسروؔ کو ’’ شہید محبت ‘‘ بھی کہا جاتا ہے اور اس کے ثبوت میں یہ واقعہ بیان کیا جاتا ہے کہ حضرت امیر خسروؔ سلطان غیاث الدین تغلق کے ہمراہ بنگال کی مہم پر تشریف لے گئے تھے اور وہیں آپ کو آپ کے محبوب پیر و مرشِد حضرت خواجہ نظام الدین اولیاء ( محبوب الٰہی ؒ ) کی علالت کی خبر ملی تو آپ بے چین ہوگئے اور فوراً ملازمت سے مستعفی ہوکر دلی لوٹ آئے لیکن اس وقت تک بہت دیر ہوچکی تھی۔ اپنے پیر و مرشِد کے مزار مبارک پر اُنھوں نے اپنے درد و غم اور اپنے پیر و مرشِد کی جُدائی میں بڑا ہی پُرسوز دوہا کہا ہے۔ دوہے کے بول جو آپ کے لبوں پر آئے وہ ایسی زبان کے تھے جسے انھوں نے اپنالیا تھا اور شاید اس زبان کے سب سے زیادہ اثر انگیز الفاظ ہیں:گوری سوئے سیج پر مکھن پر ڈارے کیسچل خسروؔ گھر آپنے سانج بھئی چوندیس</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ismail - [2010]</dc:creator>
  <cp:lastModifiedBy>imbalance@live.com</cp:lastModifiedBy>
  <cp:revision>12</cp:revision>
  <dcterms:created xsi:type="dcterms:W3CDTF">2020-05-18T14:44:14Z</dcterms:created>
  <dcterms:modified xsi:type="dcterms:W3CDTF">2020-05-18T16:50:14Z</dcterms:modified>
</cp:coreProperties>
</file>